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9B9F-4ED1-483C-9E53-63684404C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27E69D-F1DA-4796-8C3A-1A51053B0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D37E3-F3FF-4652-B364-1B4A95656225}"/>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DA2AC6FE-1B32-4D20-B4FA-6A6A1461B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CB56B-C46D-4C0E-A64C-AA783B9D9C29}"/>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460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090D-5F6B-4631-9E1F-73187A5ED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3497E1-63D6-4A98-B4B4-382F00446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79A7E-4AC9-41DF-8824-257B98734EA1}"/>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163556A0-F2A5-42FE-B935-FEB2B8D2F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1FB2A-05EF-4A73-AE94-3275AE16486D}"/>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84218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9B58DF-43D0-430F-A09A-C677A130F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636DD2-DF1E-4E34-ADE1-2F424045E0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D4BF07-D2E4-4A57-B46E-8E962F7AAC64}"/>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20DE8E4E-89AC-4B35-AD4C-5B89AF686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AEC27-F2D4-4774-A00F-194A0999024E}"/>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544718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885D-FB15-47C6-90EE-5EFC5805D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F8B70-B096-4397-B92A-B2150195A7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1588F-6984-4347-A0C1-9988BAEF46F3}"/>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04668118-39AD-4B5B-8E94-16CCFC663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F163C-1D1B-4AC4-892E-798E1CB31E20}"/>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50491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F897C-A2A8-44D4-A022-509D0A472B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AA1680-4CBE-48B3-9927-2D203F4ED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3344E-2938-4AFC-885F-76A707F351D7}"/>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AA60922C-D6FA-41B6-8296-B6170956B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58E31-DB5A-4DA7-8F50-31BA85C630EF}"/>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128545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F4BCB-56BE-43EC-8D35-9E2BC1B77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96D5D-071F-4878-A581-F604E93F07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6DD60-417A-4D9F-A768-27CA4AC1C9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B0062-EC8B-423D-A34F-15FC3D97ECC4}"/>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6" name="Footer Placeholder 5">
            <a:extLst>
              <a:ext uri="{FF2B5EF4-FFF2-40B4-BE49-F238E27FC236}">
                <a16:creationId xmlns:a16="http://schemas.microsoft.com/office/drawing/2014/main" id="{A7949252-4B30-42F5-8FA4-8395E7645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6F18C-7E70-47F2-9654-DE075A6F3FAD}"/>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37157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D7B1-E37F-4BA9-A5B6-9CC370E9F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9DF6E-0285-47EF-A6DA-08D3F94330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B71D7-8DD4-4245-9489-ADF20C70A1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F421A6-2DF9-40F6-85E5-DB0DF62A9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4D8FE-C23C-469B-A605-C70BA2606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A5AD58-7BFC-4EB7-BBED-753D22DD14D7}"/>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8" name="Footer Placeholder 7">
            <a:extLst>
              <a:ext uri="{FF2B5EF4-FFF2-40B4-BE49-F238E27FC236}">
                <a16:creationId xmlns:a16="http://schemas.microsoft.com/office/drawing/2014/main" id="{D3B3D43A-EA60-4D96-884C-F9FD6D0794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1F3035-44C6-4C04-B003-7DE73579A436}"/>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98884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299C-AA87-4E43-8038-1E75750772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919D01-ECA2-4FB9-8741-48AE24892C7E}"/>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4" name="Footer Placeholder 3">
            <a:extLst>
              <a:ext uri="{FF2B5EF4-FFF2-40B4-BE49-F238E27FC236}">
                <a16:creationId xmlns:a16="http://schemas.microsoft.com/office/drawing/2014/main" id="{932BAD43-FC4C-492A-A3DF-1F62812E1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DA1B49-CA31-4885-B871-497BB907B768}"/>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414658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4E1D36-A484-487D-AE3F-BF1B20E8FF40}"/>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3" name="Footer Placeholder 2">
            <a:extLst>
              <a:ext uri="{FF2B5EF4-FFF2-40B4-BE49-F238E27FC236}">
                <a16:creationId xmlns:a16="http://schemas.microsoft.com/office/drawing/2014/main" id="{985A47E9-139C-4CA3-B884-F98C31931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0BCB85-3CA5-45B6-8BDA-1A461E3F5F6D}"/>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5871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3342-2A4F-48FB-B47A-6B78F8C46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27B7F-0A4E-4A60-8890-9C8A9C7E3D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D931C-5996-47A3-BD44-A161517D6C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629D24-DE83-459B-A227-5BBC269DA35F}"/>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6" name="Footer Placeholder 5">
            <a:extLst>
              <a:ext uri="{FF2B5EF4-FFF2-40B4-BE49-F238E27FC236}">
                <a16:creationId xmlns:a16="http://schemas.microsoft.com/office/drawing/2014/main" id="{539007BC-1F54-4754-91F7-56CD892F3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6453D-26FC-4BB4-8710-90C06A83F5E3}"/>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290432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C660-79B2-4394-BBC4-89571CFDF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2B47D1-8D52-4C63-889F-1770A54425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A8C2F9-5C8E-42B9-B3EC-3FF34372D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52090-FAC1-403D-B678-19602FE27AF7}"/>
              </a:ext>
            </a:extLst>
          </p:cNvPr>
          <p:cNvSpPr>
            <a:spLocks noGrp="1"/>
          </p:cNvSpPr>
          <p:nvPr>
            <p:ph type="dt" sz="half" idx="10"/>
          </p:nvPr>
        </p:nvSpPr>
        <p:spPr/>
        <p:txBody>
          <a:bodyPr/>
          <a:lstStyle/>
          <a:p>
            <a:fld id="{EF91A36A-EDA8-4DF6-92E5-8310E003736C}" type="datetimeFigureOut">
              <a:rPr lang="en-US" smtClean="0"/>
              <a:t>2/18/2022</a:t>
            </a:fld>
            <a:endParaRPr lang="en-US"/>
          </a:p>
        </p:txBody>
      </p:sp>
      <p:sp>
        <p:nvSpPr>
          <p:cNvPr id="6" name="Footer Placeholder 5">
            <a:extLst>
              <a:ext uri="{FF2B5EF4-FFF2-40B4-BE49-F238E27FC236}">
                <a16:creationId xmlns:a16="http://schemas.microsoft.com/office/drawing/2014/main" id="{8ACAE048-5FC3-4B73-8BA2-E87F208DB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B3EEF-2AAB-4F1E-8229-2CABA4FEC38A}"/>
              </a:ext>
            </a:extLst>
          </p:cNvPr>
          <p:cNvSpPr>
            <a:spLocks noGrp="1"/>
          </p:cNvSpPr>
          <p:nvPr>
            <p:ph type="sldNum" sz="quarter" idx="12"/>
          </p:nvPr>
        </p:nvSpPr>
        <p:spPr/>
        <p:txBody>
          <a:bodyPr/>
          <a:lstStyle/>
          <a:p>
            <a:fld id="{B7DC2ED9-7BAD-4BA9-85ED-DB2A267B071D}" type="slidenum">
              <a:rPr lang="en-US" smtClean="0"/>
              <a:t>‹#›</a:t>
            </a:fld>
            <a:endParaRPr lang="en-US"/>
          </a:p>
        </p:txBody>
      </p:sp>
    </p:spTree>
    <p:extLst>
      <p:ext uri="{BB962C8B-B14F-4D97-AF65-F5344CB8AC3E}">
        <p14:creationId xmlns:p14="http://schemas.microsoft.com/office/powerpoint/2010/main" val="193278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208BE4-4AC2-4312-86A3-EEF840BDE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E17D1B-40A7-445E-9173-66BD4E536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A2502-5472-41B7-9485-0F8706FF5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1A36A-EDA8-4DF6-92E5-8310E003736C}" type="datetimeFigureOut">
              <a:rPr lang="en-US" smtClean="0"/>
              <a:t>2/18/2022</a:t>
            </a:fld>
            <a:endParaRPr lang="en-US"/>
          </a:p>
        </p:txBody>
      </p:sp>
      <p:sp>
        <p:nvSpPr>
          <p:cNvPr id="5" name="Footer Placeholder 4">
            <a:extLst>
              <a:ext uri="{FF2B5EF4-FFF2-40B4-BE49-F238E27FC236}">
                <a16:creationId xmlns:a16="http://schemas.microsoft.com/office/drawing/2014/main" id="{0C86FD04-EE0C-4BE5-B2BC-ADD52C49B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1513B5-B927-47CE-8CCE-26DB0A82E5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C2ED9-7BAD-4BA9-85ED-DB2A267B071D}" type="slidenum">
              <a:rPr lang="en-US" smtClean="0"/>
              <a:t>‹#›</a:t>
            </a:fld>
            <a:endParaRPr lang="en-US"/>
          </a:p>
        </p:txBody>
      </p:sp>
    </p:spTree>
    <p:extLst>
      <p:ext uri="{BB962C8B-B14F-4D97-AF65-F5344CB8AC3E}">
        <p14:creationId xmlns:p14="http://schemas.microsoft.com/office/powerpoint/2010/main" val="345592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A605A8-5634-4E6A-91A3-27EEF88567A1}"/>
              </a:ext>
            </a:extLst>
          </p:cNvPr>
          <p:cNvPicPr>
            <a:picLocks noChangeAspect="1"/>
          </p:cNvPicPr>
          <p:nvPr/>
        </p:nvPicPr>
        <p:blipFill rotWithShape="1">
          <a:blip r:embed="rId2"/>
          <a:srcRect r="11096"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B58602A0-C3A9-4240-8CC7-4D5B6A363C1D}"/>
              </a:ext>
            </a:extLst>
          </p:cNvPr>
          <p:cNvSpPr txBox="1"/>
          <p:nvPr/>
        </p:nvSpPr>
        <p:spPr>
          <a:xfrm>
            <a:off x="19877" y="5446643"/>
            <a:ext cx="6082747" cy="1200329"/>
          </a:xfrm>
          <a:prstGeom prst="rect">
            <a:avLst/>
          </a:prstGeom>
          <a:noFill/>
        </p:spPr>
        <p:txBody>
          <a:bodyPr wrap="square" rtlCol="0">
            <a:spAutoFit/>
          </a:bodyPr>
          <a:lstStyle/>
          <a:p>
            <a:r>
              <a:rPr lang="ar-AE" sz="7200" dirty="0">
                <a:cs typeface="PT Bold Arch" panose="02010400000000000000" pitchFamily="2" charset="-78"/>
              </a:rPr>
              <a:t>الفصل الأول </a:t>
            </a:r>
          </a:p>
        </p:txBody>
      </p:sp>
    </p:spTree>
    <p:extLst>
      <p:ext uri="{BB962C8B-B14F-4D97-AF65-F5344CB8AC3E}">
        <p14:creationId xmlns:p14="http://schemas.microsoft.com/office/powerpoint/2010/main" val="386101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967534-D0D9-4306-9F19-8FFA65990009}"/>
              </a:ext>
            </a:extLst>
          </p:cNvPr>
          <p:cNvPicPr>
            <a:picLocks noChangeAspect="1"/>
          </p:cNvPicPr>
          <p:nvPr/>
        </p:nvPicPr>
        <p:blipFill rotWithShape="1">
          <a:blip r:embed="rId2"/>
          <a:srcRect r="11096" b="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19877" y="5446643"/>
            <a:ext cx="6082747" cy="1200329"/>
          </a:xfrm>
          <a:prstGeom prst="rect">
            <a:avLst/>
          </a:prstGeom>
          <a:noFill/>
        </p:spPr>
        <p:txBody>
          <a:bodyPr wrap="square" rtlCol="0">
            <a:spAutoFit/>
          </a:bodyPr>
          <a:lstStyle/>
          <a:p>
            <a:r>
              <a:rPr lang="ar-AE" sz="7200" dirty="0">
                <a:cs typeface="PT Bold Arch" panose="02010400000000000000" pitchFamily="2" charset="-78"/>
              </a:rPr>
              <a:t>وشكرا.. </a:t>
            </a:r>
          </a:p>
        </p:txBody>
      </p:sp>
    </p:spTree>
    <p:extLst>
      <p:ext uri="{BB962C8B-B14F-4D97-AF65-F5344CB8AC3E}">
        <p14:creationId xmlns:p14="http://schemas.microsoft.com/office/powerpoint/2010/main" val="12717659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C969D1-5B12-4AE6-A660-E5404487CE95}"/>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446550"/>
          </a:xfrm>
          <a:prstGeom prst="rect">
            <a:avLst/>
          </a:prstGeom>
          <a:noFill/>
        </p:spPr>
        <p:txBody>
          <a:bodyPr wrap="square" rtlCol="0">
            <a:spAutoFit/>
          </a:bodyPr>
          <a:lstStyle/>
          <a:p>
            <a:pPr algn="ctr"/>
            <a:r>
              <a:rPr lang="ar-AE" sz="4400" dirty="0">
                <a:cs typeface="PT Bold Arch" panose="02010400000000000000" pitchFamily="2" charset="-78"/>
              </a:rPr>
              <a:t>البالغون يتمسكون بالظاهر والسطح, أما الأطفال فيعبرون عن الباطن</a:t>
            </a:r>
          </a:p>
        </p:txBody>
      </p:sp>
      <p:sp>
        <p:nvSpPr>
          <p:cNvPr id="4" name="TextBox 3">
            <a:extLst>
              <a:ext uri="{FF2B5EF4-FFF2-40B4-BE49-F238E27FC236}">
                <a16:creationId xmlns:a16="http://schemas.microsoft.com/office/drawing/2014/main" id="{0B672C76-7EF4-4BEA-9FAC-62608E069F70}"/>
              </a:ext>
            </a:extLst>
          </p:cNvPr>
          <p:cNvSpPr txBox="1"/>
          <p:nvPr/>
        </p:nvSpPr>
        <p:spPr>
          <a:xfrm>
            <a:off x="662608" y="2888973"/>
            <a:ext cx="11092069" cy="1938992"/>
          </a:xfrm>
          <a:prstGeom prst="rect">
            <a:avLst/>
          </a:prstGeom>
          <a:noFill/>
        </p:spPr>
        <p:txBody>
          <a:bodyPr wrap="square" rtlCol="0">
            <a:spAutoFit/>
          </a:bodyPr>
          <a:lstStyle/>
          <a:p>
            <a:pPr algn="ctr"/>
            <a:r>
              <a:rPr lang="ar-AE" sz="2400" dirty="0">
                <a:cs typeface="PT Bold Arch" panose="02010400000000000000" pitchFamily="2" charset="-78"/>
              </a:rPr>
              <a:t>يبدأ الراوي عندما كان في السادسة من عمره, وقد رأى صورة أفعى البواء تلتهم وحشا بريا في كتاب "قصص حقيقية في الغابة العذراء"</a:t>
            </a:r>
          </a:p>
          <a:p>
            <a:pPr algn="ctr"/>
            <a:r>
              <a:rPr lang="ar-AE" sz="2400" dirty="0">
                <a:cs typeface="PT Bold Arch" panose="02010400000000000000" pitchFamily="2" charset="-78"/>
              </a:rPr>
              <a:t>فتجرت موهبة الرسم لديه, ورسم صورة غامضة, لم يعرف أحد من البالغين سرها, وكانوا يظنون أنها قبعة, وهي في الحقيقة صورة لأفعى البواء تلتهم فيلا, اضطر بعدها الى تغيير مهنة الرسم تحت ضغط البالغين, وتحول الى مهنة الطيران.</a:t>
            </a:r>
            <a:endParaRPr lang="en-US" sz="2400" dirty="0">
              <a:cs typeface="PT Bold Arch" panose="02010400000000000000" pitchFamily="2" charset="-78"/>
            </a:endParaRPr>
          </a:p>
        </p:txBody>
      </p:sp>
    </p:spTree>
    <p:extLst>
      <p:ext uri="{BB962C8B-B14F-4D97-AF65-F5344CB8AC3E}">
        <p14:creationId xmlns:p14="http://schemas.microsoft.com/office/powerpoint/2010/main" val="32764784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B863F-E9AC-4385-A676-8795E7F5D2E9}"/>
              </a:ext>
            </a:extLst>
          </p:cNvPr>
          <p:cNvPicPr>
            <a:picLocks noChangeAspect="1"/>
          </p:cNvPicPr>
          <p:nvPr/>
        </p:nvPicPr>
        <p:blipFill rotWithShape="1">
          <a:blip r:embed="rId2"/>
          <a:srcRect r="11096" b="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0" y="5616633"/>
            <a:ext cx="11092069" cy="1200329"/>
          </a:xfrm>
          <a:prstGeom prst="rect">
            <a:avLst/>
          </a:prstGeom>
          <a:noFill/>
        </p:spPr>
        <p:txBody>
          <a:bodyPr wrap="square" rtlCol="0">
            <a:spAutoFit/>
          </a:bodyPr>
          <a:lstStyle/>
          <a:p>
            <a:r>
              <a:rPr lang="ar-AE" sz="7200" dirty="0">
                <a:cs typeface="PT Bold Arch" panose="02010400000000000000" pitchFamily="2" charset="-78"/>
              </a:rPr>
              <a:t>الأسئلة : </a:t>
            </a:r>
          </a:p>
        </p:txBody>
      </p:sp>
    </p:spTree>
    <p:extLst>
      <p:ext uri="{BB962C8B-B14F-4D97-AF65-F5344CB8AC3E}">
        <p14:creationId xmlns:p14="http://schemas.microsoft.com/office/powerpoint/2010/main" val="194083744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14F5A-8DCB-4935-AE86-D5F41FFF3A23}"/>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569660"/>
          </a:xfrm>
          <a:prstGeom prst="rect">
            <a:avLst/>
          </a:prstGeom>
          <a:noFill/>
        </p:spPr>
        <p:txBody>
          <a:bodyPr wrap="square" rtlCol="0">
            <a:spAutoFit/>
          </a:bodyPr>
          <a:lstStyle/>
          <a:p>
            <a:pPr algn="ctr"/>
            <a:r>
              <a:rPr lang="ar-AE" sz="3200" dirty="0">
                <a:cs typeface="PT Bold Arch" panose="02010400000000000000" pitchFamily="2" charset="-78"/>
              </a:rPr>
              <a:t>1. هـل تـرى أن المعلومة التي قرأها الراوي وهو طفل صغير في كتاب قصص حقيقية في الغابـة العـذراء ، لافتة للانتباه ؟ مـا الشيء الذي قد يثير اهتمامك بها ؟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1569660"/>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نعم تعتبر معلومة لافتة للانتباه بالذات لأنه يبلغ من العمر ست سنوات, الشيء الذي قد يثير اهتمامي هو انها تبتلع فريستها بالكامل دون مضغها وتنام ستة أشهر كي تهضمها. </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30820063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092BBE-0F89-43C3-9FCD-DF715526F510}"/>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077218"/>
          </a:xfrm>
          <a:prstGeom prst="rect">
            <a:avLst/>
          </a:prstGeom>
          <a:noFill/>
        </p:spPr>
        <p:txBody>
          <a:bodyPr wrap="square" rtlCol="0">
            <a:spAutoFit/>
          </a:bodyPr>
          <a:lstStyle/>
          <a:p>
            <a:pPr algn="ctr"/>
            <a:r>
              <a:rPr lang="ar-AE" sz="3200" dirty="0">
                <a:cs typeface="PT Bold Arch" panose="02010400000000000000" pitchFamily="2" charset="-78"/>
              </a:rPr>
              <a:t>2. "لقد عرضت تحفتـي على رجـال بالغين » ، مـا الـذي تفهمه من قوله عـن الرسمة « تحفتي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584775"/>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بأنها بالنسبة له انجاز عظيم يستحق التقدير.</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3672525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894483-17F8-4961-A8B4-E351684C4F39}"/>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077218"/>
          </a:xfrm>
          <a:prstGeom prst="rect">
            <a:avLst/>
          </a:prstGeom>
          <a:noFill/>
        </p:spPr>
        <p:txBody>
          <a:bodyPr wrap="square" rtlCol="0">
            <a:spAutoFit/>
          </a:bodyPr>
          <a:lstStyle/>
          <a:p>
            <a:pPr algn="ctr"/>
            <a:r>
              <a:rPr lang="ar-AE" sz="3200" dirty="0">
                <a:cs typeface="PT Bold Arch" panose="02010400000000000000" pitchFamily="2" charset="-78"/>
              </a:rPr>
              <a:t>3. وهكذا تخليت في سن السادسة عن مهنة رائعة كرسام » مـاذا تقرأ في هذه الجملة من مشاعر للراوي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1077218"/>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التخلي عن الموهبة كان من الممكن ان تتطور وتصبح مهنة رائعة بالمستقبل.</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3374145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ACA62C-B5B1-4B85-8AA9-E43283EE73F1}"/>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584775"/>
          </a:xfrm>
          <a:prstGeom prst="rect">
            <a:avLst/>
          </a:prstGeom>
          <a:noFill/>
        </p:spPr>
        <p:txBody>
          <a:bodyPr wrap="square" rtlCol="0">
            <a:spAutoFit/>
          </a:bodyPr>
          <a:lstStyle/>
          <a:p>
            <a:pPr algn="ctr"/>
            <a:r>
              <a:rPr lang="ar-AE" sz="3200" dirty="0">
                <a:cs typeface="PT Bold Arch" panose="02010400000000000000" pitchFamily="2" charset="-78"/>
              </a:rPr>
              <a:t>4. ما رأيك أنت في مهنة الرسام ؟ هل تجدها رائعة ؟ وضح رأيك .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1077218"/>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نعم, أجد في مهنة الرسام جمالا وخيالا, فهي تساعد المرء على التعبير على </a:t>
            </a:r>
            <a:r>
              <a:rPr lang="ar-AE" sz="3200" dirty="0" err="1">
                <a:solidFill>
                  <a:srgbClr val="C00000"/>
                </a:solidFill>
                <a:cs typeface="PT Bold Arch" panose="02010400000000000000" pitchFamily="2" charset="-78"/>
              </a:rPr>
              <a:t>مافي</a:t>
            </a:r>
            <a:r>
              <a:rPr lang="ar-AE" sz="3200" dirty="0">
                <a:solidFill>
                  <a:srgbClr val="C00000"/>
                </a:solidFill>
                <a:cs typeface="PT Bold Arch" panose="02010400000000000000" pitchFamily="2" charset="-78"/>
              </a:rPr>
              <a:t> داخله عن طريق رسمه أو تعبير بسيط يدل على مشاعره.</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192681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888241-9DB7-4352-BFEB-4B732CD0BA12}"/>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077218"/>
          </a:xfrm>
          <a:prstGeom prst="rect">
            <a:avLst/>
          </a:prstGeom>
          <a:noFill/>
        </p:spPr>
        <p:txBody>
          <a:bodyPr wrap="square" rtlCol="0">
            <a:spAutoFit/>
          </a:bodyPr>
          <a:lstStyle/>
          <a:p>
            <a:pPr algn="ctr"/>
            <a:r>
              <a:rPr lang="ar-AE" sz="3200" dirty="0">
                <a:cs typeface="PT Bold Arch" panose="02010400000000000000" pitchFamily="2" charset="-78"/>
              </a:rPr>
              <a:t>5. ما الذي يقصده الراوي بقوله : « البالغون لا يفهمون أي شيء وحدهـم ؟ وما رأيـك أنـت في هـذا ؟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1569660"/>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أحيانا لا يستطيع البالغون استعمال خيالهم كالأطفال بسبب تقدمهم بالسن, وأرى أنه محق برأيه, لأنه في كثير من الأحيان نحتاج أن نوضح الأمر كثيرا كي يفهمه البالغون.</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3290203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5AB31D-FD87-4B7B-B80F-254945069338}"/>
              </a:ext>
            </a:extLst>
          </p:cNvPr>
          <p:cNvPicPr>
            <a:picLocks noChangeAspect="1"/>
          </p:cNvPicPr>
          <p:nvPr/>
        </p:nvPicPr>
        <p:blipFill>
          <a:blip r:embed="rId2">
            <a:duotone>
              <a:prstClr val="black"/>
              <a:srgbClr val="D9C3A5">
                <a:tint val="50000"/>
                <a:satMod val="180000"/>
              </a:srgbClr>
            </a:duotone>
          </a:blip>
          <a:stretch>
            <a:fill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5F3BEBFF-AD4C-4915-87AE-83F58567F1D1}"/>
              </a:ext>
            </a:extLst>
          </p:cNvPr>
          <p:cNvSpPr txBox="1"/>
          <p:nvPr/>
        </p:nvSpPr>
        <p:spPr>
          <a:xfrm>
            <a:off x="549965" y="450575"/>
            <a:ext cx="11092069" cy="1569660"/>
          </a:xfrm>
          <a:prstGeom prst="rect">
            <a:avLst/>
          </a:prstGeom>
          <a:noFill/>
        </p:spPr>
        <p:txBody>
          <a:bodyPr wrap="square" rtlCol="0">
            <a:spAutoFit/>
          </a:bodyPr>
          <a:lstStyle/>
          <a:p>
            <a:pPr algn="ctr"/>
            <a:r>
              <a:rPr lang="ar-AE" sz="3200" dirty="0">
                <a:cs typeface="PT Bold Arch" panose="02010400000000000000" pitchFamily="2" charset="-78"/>
              </a:rPr>
              <a:t>6. نقرأ في كلام الـراوي سخرية خفيـة مـن الكبـار ، في أي موضـع في النص تجـد هـذه السخرية ؟ و مـا الكلمات أو التراكيب التـي دلـتـك على ذلك ؟</a:t>
            </a:r>
          </a:p>
        </p:txBody>
      </p:sp>
      <p:sp>
        <p:nvSpPr>
          <p:cNvPr id="6" name="TextBox 5">
            <a:extLst>
              <a:ext uri="{FF2B5EF4-FFF2-40B4-BE49-F238E27FC236}">
                <a16:creationId xmlns:a16="http://schemas.microsoft.com/office/drawing/2014/main" id="{BF21F7DF-A5D7-47A3-A4B6-4D8E9BAA698D}"/>
              </a:ext>
            </a:extLst>
          </p:cNvPr>
          <p:cNvSpPr txBox="1"/>
          <p:nvPr/>
        </p:nvSpPr>
        <p:spPr>
          <a:xfrm>
            <a:off x="251790" y="3423812"/>
            <a:ext cx="11688417" cy="2062103"/>
          </a:xfrm>
          <a:prstGeom prst="rect">
            <a:avLst/>
          </a:prstGeom>
          <a:noFill/>
        </p:spPr>
        <p:txBody>
          <a:bodyPr wrap="square">
            <a:spAutoFit/>
          </a:bodyPr>
          <a:lstStyle/>
          <a:p>
            <a:pPr algn="ctr"/>
            <a:r>
              <a:rPr lang="ar-AE" sz="3200" dirty="0">
                <a:solidFill>
                  <a:srgbClr val="C00000"/>
                </a:solidFill>
                <a:cs typeface="PT Bold Arch" panose="02010400000000000000" pitchFamily="2" charset="-78"/>
              </a:rPr>
              <a:t>  البالغون لا يفهمون أي شيء وحدهم...</a:t>
            </a:r>
          </a:p>
          <a:p>
            <a:pPr algn="ctr"/>
            <a:r>
              <a:rPr lang="ar-AE" sz="3200" dirty="0">
                <a:solidFill>
                  <a:srgbClr val="C00000"/>
                </a:solidFill>
                <a:cs typeface="PT Bold Arch" panose="02010400000000000000" pitchFamily="2" charset="-78"/>
              </a:rPr>
              <a:t>   *خلال مسيرتي في الحياة التقيت كثيرا من الرجال المهمين الكبار, وعشت معهم طويلا وعن قرب, غير أن رأيي فيهم لم يتغير كثيرا..</a:t>
            </a:r>
          </a:p>
          <a:p>
            <a:pPr algn="ctr"/>
            <a:r>
              <a:rPr lang="ar-AE" sz="3200" dirty="0">
                <a:solidFill>
                  <a:srgbClr val="C00000"/>
                </a:solidFill>
                <a:cs typeface="PT Bold Arch" panose="02010400000000000000" pitchFamily="2" charset="-78"/>
              </a:rPr>
              <a:t>   *أنزل الى فهمه ومستواه وأحدثه عن لعبة البريدج والجولف..</a:t>
            </a:r>
            <a:endParaRPr lang="en-US" sz="3200" dirty="0">
              <a:solidFill>
                <a:srgbClr val="C00000"/>
              </a:solidFill>
              <a:cs typeface="PT Bold Arch" panose="02010400000000000000" pitchFamily="2" charset="-78"/>
            </a:endParaRPr>
          </a:p>
        </p:txBody>
      </p:sp>
    </p:spTree>
    <p:extLst>
      <p:ext uri="{BB962C8B-B14F-4D97-AF65-F5344CB8AC3E}">
        <p14:creationId xmlns:p14="http://schemas.microsoft.com/office/powerpoint/2010/main" val="4129015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393</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شهد جلال الحاج  حسين</dc:creator>
  <cp:lastModifiedBy>شهد جلال الحاج  حسين</cp:lastModifiedBy>
  <cp:revision>3</cp:revision>
  <dcterms:created xsi:type="dcterms:W3CDTF">2022-02-18T16:52:55Z</dcterms:created>
  <dcterms:modified xsi:type="dcterms:W3CDTF">2022-02-18T17:17:17Z</dcterms:modified>
</cp:coreProperties>
</file>